
<file path=[Content_Types].xml><?xml version="1.0" encoding="utf-8"?>
<Types xmlns="http://schemas.openxmlformats.org/package/2006/content-types">
  <Default Extension="xml" ContentType="application/xml"/>
  <Default Extension="wav" ContentType="audio/wav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trictFirstAndLastChars="0" saveSubsetFonts="1" autoCompressPictures="0">
  <p:sldMasterIdLst>
    <p:sldMasterId id="2147483648" r:id="rId1"/>
  </p:sld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82" r:id="rId17"/>
    <p:sldId id="280" r:id="rId18"/>
    <p:sldId id="281" r:id="rId19"/>
  </p:sldIdLst>
  <p:sldSz cx="9144000" cy="6858000" type="screen4x3"/>
  <p:notesSz cx="6746875" cy="99139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6" d="100"/>
          <a:sy n="136" d="100"/>
        </p:scale>
        <p:origin x="-186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4175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2700" y="0"/>
            <a:ext cx="2924175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18638"/>
            <a:ext cx="2924175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2700" y="9418638"/>
            <a:ext cx="2924175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A38CB994-6A69-024E-9E38-CA3C9CD8A42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53504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BDB9D9-9ABC-1B47-9230-C679E80907C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2769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543C5F-126C-3B4D-B45E-745D6BA8DA5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6024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D0106-88A2-D242-BEC7-628CCDAB5FF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8734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5AFCC-EFA6-F744-99E0-D8A3F5638F98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9678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20D180-F894-E94F-B92E-B5CCDF2AC78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1879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D0490-3BB2-9341-9B86-5092C293F4A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9522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FB7B9-1EF6-234D-A363-44084113A6B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9450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F48FB-07C4-6842-B70E-98E390C08AA8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3399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1F998-E180-E041-AB74-C9EBD4B01B5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0525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1107CD-AD0A-974C-84F4-1080FEA97DD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7665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61A64-9401-F040-861C-701D3911E8D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4798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Klicken Sie, um die Formate des Vorlagentextes zu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cs typeface="+mn-cs"/>
              </a:defRPr>
            </a:lvl1pPr>
          </a:lstStyle>
          <a:p>
            <a:pPr>
              <a:defRPr/>
            </a:pPr>
            <a:fld id="{55D0E725-F37A-A143-AC6C-750BFC2BE89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14.wav"/><Relationship Id="rId4" Type="http://schemas.openxmlformats.org/officeDocument/2006/relationships/audio" Target="../media/media14.wav"/><Relationship Id="rId5" Type="http://schemas.microsoft.com/office/2007/relationships/media" Target="../media/media15.wav"/><Relationship Id="rId6" Type="http://schemas.openxmlformats.org/officeDocument/2006/relationships/audio" Target="../media/media15.wav"/><Relationship Id="rId7" Type="http://schemas.openxmlformats.org/officeDocument/2006/relationships/slideLayout" Target="../slideLayouts/slideLayout7.xml"/><Relationship Id="rId8" Type="http://schemas.openxmlformats.org/officeDocument/2006/relationships/image" Target="../media/image6.png"/><Relationship Id="rId9" Type="http://schemas.openxmlformats.org/officeDocument/2006/relationships/image" Target="../media/image2.png"/><Relationship Id="rId1" Type="http://schemas.microsoft.com/office/2007/relationships/media" Target="../media/media13.wav"/><Relationship Id="rId2" Type="http://schemas.openxmlformats.org/officeDocument/2006/relationships/audio" Target="../media/media13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1" Type="http://schemas.microsoft.com/office/2007/relationships/media" Target="../media/media13.wav"/><Relationship Id="rId2" Type="http://schemas.openxmlformats.org/officeDocument/2006/relationships/audio" Target="../media/media13.wav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17.wav"/><Relationship Id="rId4" Type="http://schemas.openxmlformats.org/officeDocument/2006/relationships/audio" Target="../media/media17.wav"/><Relationship Id="rId5" Type="http://schemas.microsoft.com/office/2007/relationships/media" Target="../media/media18.wav"/><Relationship Id="rId6" Type="http://schemas.openxmlformats.org/officeDocument/2006/relationships/audio" Target="../media/media18.wav"/><Relationship Id="rId7" Type="http://schemas.openxmlformats.org/officeDocument/2006/relationships/slideLayout" Target="../slideLayouts/slideLayout7.xml"/><Relationship Id="rId8" Type="http://schemas.openxmlformats.org/officeDocument/2006/relationships/image" Target="../media/image7.png"/><Relationship Id="rId9" Type="http://schemas.openxmlformats.org/officeDocument/2006/relationships/image" Target="../media/image2.png"/><Relationship Id="rId1" Type="http://schemas.microsoft.com/office/2007/relationships/media" Target="../media/media16.wav"/><Relationship Id="rId2" Type="http://schemas.openxmlformats.org/officeDocument/2006/relationships/audio" Target="../media/media16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1" Type="http://schemas.microsoft.com/office/2007/relationships/media" Target="../media/media17.wav"/><Relationship Id="rId2" Type="http://schemas.openxmlformats.org/officeDocument/2006/relationships/audio" Target="../media/media17.wav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20.wav"/><Relationship Id="rId4" Type="http://schemas.openxmlformats.org/officeDocument/2006/relationships/audio" Target="../media/media20.wav"/><Relationship Id="rId5" Type="http://schemas.microsoft.com/office/2007/relationships/media" Target="../media/media21.wav"/><Relationship Id="rId6" Type="http://schemas.openxmlformats.org/officeDocument/2006/relationships/audio" Target="../media/media21.wav"/><Relationship Id="rId7" Type="http://schemas.openxmlformats.org/officeDocument/2006/relationships/slideLayout" Target="../slideLayouts/slideLayout7.xml"/><Relationship Id="rId8" Type="http://schemas.openxmlformats.org/officeDocument/2006/relationships/image" Target="../media/image8.png"/><Relationship Id="rId9" Type="http://schemas.openxmlformats.org/officeDocument/2006/relationships/image" Target="../media/image2.png"/><Relationship Id="rId1" Type="http://schemas.microsoft.com/office/2007/relationships/media" Target="../media/media19.wav"/><Relationship Id="rId2" Type="http://schemas.openxmlformats.org/officeDocument/2006/relationships/audio" Target="../media/media19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1" Type="http://schemas.microsoft.com/office/2007/relationships/media" Target="../media/media19.wav"/><Relationship Id="rId2" Type="http://schemas.openxmlformats.org/officeDocument/2006/relationships/audio" Target="../media/media19.wa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4" Type="http://schemas.openxmlformats.org/officeDocument/2006/relationships/audio" Target="../media/media2.wav"/><Relationship Id="rId5" Type="http://schemas.microsoft.com/office/2007/relationships/media" Target="../media/media3.wav"/><Relationship Id="rId6" Type="http://schemas.openxmlformats.org/officeDocument/2006/relationships/audio" Target="../media/media3.wav"/><Relationship Id="rId7" Type="http://schemas.openxmlformats.org/officeDocument/2006/relationships/slideLayout" Target="../slideLayouts/slideLayout7.xml"/><Relationship Id="rId8" Type="http://schemas.openxmlformats.org/officeDocument/2006/relationships/image" Target="../media/image1.png"/><Relationship Id="rId9" Type="http://schemas.openxmlformats.org/officeDocument/2006/relationships/image" Target="../media/image2.png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5.wav"/><Relationship Id="rId4" Type="http://schemas.openxmlformats.org/officeDocument/2006/relationships/audio" Target="../media/media5.wav"/><Relationship Id="rId5" Type="http://schemas.microsoft.com/office/2007/relationships/media" Target="../media/media6.wav"/><Relationship Id="rId6" Type="http://schemas.openxmlformats.org/officeDocument/2006/relationships/audio" Target="../media/media6.wav"/><Relationship Id="rId7" Type="http://schemas.openxmlformats.org/officeDocument/2006/relationships/slideLayout" Target="../slideLayouts/slideLayout7.xml"/><Relationship Id="rId8" Type="http://schemas.openxmlformats.org/officeDocument/2006/relationships/image" Target="../media/image3.png"/><Relationship Id="rId9" Type="http://schemas.openxmlformats.org/officeDocument/2006/relationships/image" Target="../media/image2.png"/><Relationship Id="rId1" Type="http://schemas.microsoft.com/office/2007/relationships/media" Target="../media/media4.wav"/><Relationship Id="rId2" Type="http://schemas.openxmlformats.org/officeDocument/2006/relationships/audio" Target="../media/media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1" Type="http://schemas.microsoft.com/office/2007/relationships/media" Target="../media/media4.wav"/><Relationship Id="rId2" Type="http://schemas.openxmlformats.org/officeDocument/2006/relationships/audio" Target="../media/media4.wav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8.wav"/><Relationship Id="rId4" Type="http://schemas.openxmlformats.org/officeDocument/2006/relationships/audio" Target="../media/media8.wav"/><Relationship Id="rId5" Type="http://schemas.microsoft.com/office/2007/relationships/media" Target="../media/media9.wav"/><Relationship Id="rId6" Type="http://schemas.openxmlformats.org/officeDocument/2006/relationships/audio" Target="../media/media9.wav"/><Relationship Id="rId7" Type="http://schemas.openxmlformats.org/officeDocument/2006/relationships/slideLayout" Target="../slideLayouts/slideLayout7.xml"/><Relationship Id="rId8" Type="http://schemas.openxmlformats.org/officeDocument/2006/relationships/image" Target="../media/image4.png"/><Relationship Id="rId9" Type="http://schemas.openxmlformats.org/officeDocument/2006/relationships/image" Target="../media/image2.png"/><Relationship Id="rId1" Type="http://schemas.microsoft.com/office/2007/relationships/media" Target="../media/media7.wav"/><Relationship Id="rId2" Type="http://schemas.openxmlformats.org/officeDocument/2006/relationships/audio" Target="../media/media7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1" Type="http://schemas.microsoft.com/office/2007/relationships/media" Target="../media/media8.wav"/><Relationship Id="rId2" Type="http://schemas.openxmlformats.org/officeDocument/2006/relationships/audio" Target="../media/media8.wav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11.wav"/><Relationship Id="rId4" Type="http://schemas.openxmlformats.org/officeDocument/2006/relationships/audio" Target="../media/media11.wav"/><Relationship Id="rId5" Type="http://schemas.microsoft.com/office/2007/relationships/media" Target="../media/media12.wav"/><Relationship Id="rId6" Type="http://schemas.openxmlformats.org/officeDocument/2006/relationships/audio" Target="../media/media12.wav"/><Relationship Id="rId7" Type="http://schemas.openxmlformats.org/officeDocument/2006/relationships/slideLayout" Target="../slideLayouts/slideLayout7.xml"/><Relationship Id="rId8" Type="http://schemas.openxmlformats.org/officeDocument/2006/relationships/image" Target="../media/image5.png"/><Relationship Id="rId9" Type="http://schemas.openxmlformats.org/officeDocument/2006/relationships/image" Target="../media/image2.png"/><Relationship Id="rId1" Type="http://schemas.microsoft.com/office/2007/relationships/media" Target="../media/media10.wav"/><Relationship Id="rId2" Type="http://schemas.openxmlformats.org/officeDocument/2006/relationships/audio" Target="../media/media10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1" Type="http://schemas.microsoft.com/office/2007/relationships/media" Target="../media/media11.wav"/><Relationship Id="rId2" Type="http://schemas.openxmlformats.org/officeDocument/2006/relationships/audio" Target="../media/media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1143000" y="76200"/>
            <a:ext cx="7010400" cy="219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3600">
                <a:cs typeface="+mn-cs"/>
              </a:rPr>
              <a:t>Inner Hearing Test</a:t>
            </a:r>
            <a:br>
              <a:rPr lang="en-GB" sz="3600">
                <a:cs typeface="+mn-cs"/>
              </a:rPr>
            </a:br>
            <a:r>
              <a:rPr lang="en-GB" sz="3600">
                <a:cs typeface="+mn-cs"/>
              </a:rPr>
              <a:t> (Audiation Test)</a:t>
            </a:r>
          </a:p>
          <a:p>
            <a:pPr algn="ctr">
              <a:spcBef>
                <a:spcPct val="50000"/>
              </a:spcBef>
              <a:defRPr/>
            </a:pPr>
            <a:r>
              <a:rPr lang="en-GB" sz="2000">
                <a:cs typeface="+mn-cs"/>
              </a:rPr>
              <a:t>by</a:t>
            </a:r>
          </a:p>
          <a:p>
            <a:pPr algn="ctr">
              <a:spcBef>
                <a:spcPct val="50000"/>
              </a:spcBef>
              <a:defRPr/>
            </a:pPr>
            <a:r>
              <a:rPr lang="en-GB">
                <a:cs typeface="+mn-cs"/>
              </a:rPr>
              <a:t>Reinhard Kopiez &amp; Ji In Lee</a:t>
            </a:r>
            <a:endParaRPr lang="de-DE" sz="1200">
              <a:cs typeface="+mn-cs"/>
            </a:endParaRP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304800" y="2286000"/>
            <a:ext cx="8839200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GB">
              <a:cs typeface="+mn-cs"/>
            </a:endParaRPr>
          </a:p>
          <a:p>
            <a:pPr>
              <a:spcBef>
                <a:spcPct val="50000"/>
              </a:spcBef>
              <a:defRPr/>
            </a:pPr>
            <a:endParaRPr lang="en-GB">
              <a:cs typeface="+mn-cs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57200" y="2673350"/>
            <a:ext cx="8534400" cy="403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de-DE" sz="1800">
                <a:cs typeface="+mn-cs"/>
              </a:rPr>
              <a:t> In this test you will see a score that represents a variation of a short melody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de-DE" sz="1800">
                <a:cs typeface="+mn-cs"/>
              </a:rPr>
              <a:t> Please have a look at the notation for 30 seconds and try to imagine the sound of the hidden melody. After 30 seconds the score will disappear.</a:t>
            </a:r>
            <a:br>
              <a:rPr lang="de-DE" sz="1800">
                <a:cs typeface="+mn-cs"/>
              </a:rPr>
            </a:br>
            <a:r>
              <a:rPr lang="de-DE" sz="1800">
                <a:cs typeface="+mn-cs"/>
              </a:rPr>
              <a:t>		 </a:t>
            </a:r>
            <a:br>
              <a:rPr lang="de-DE" sz="1800">
                <a:cs typeface="+mn-cs"/>
              </a:rPr>
            </a:br>
            <a:r>
              <a:rPr lang="de-DE" sz="1800">
                <a:cs typeface="+mn-cs"/>
              </a:rPr>
              <a:t>			</a:t>
            </a:r>
            <a:r>
              <a:rPr lang="de-DE" sz="1800" b="1">
                <a:cs typeface="+mn-cs"/>
              </a:rPr>
              <a:t>Please do not hum, whistle or sing!!!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de-DE" sz="1800">
                <a:cs typeface="+mn-cs"/>
              </a:rPr>
              <a:t> Then you will hear a melody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de-DE" sz="1800">
                <a:cs typeface="+mn-cs"/>
              </a:rPr>
              <a:t> This sounding melody could be </a:t>
            </a:r>
          </a:p>
          <a:p>
            <a:pPr>
              <a:spcBef>
                <a:spcPct val="50000"/>
              </a:spcBef>
              <a:defRPr/>
            </a:pPr>
            <a:r>
              <a:rPr lang="de-DE" sz="1800">
                <a:cs typeface="+mn-cs"/>
              </a:rPr>
              <a:t> (a) the hidden theme of the score (in this case you have to tell me "</a:t>
            </a:r>
            <a:r>
              <a:rPr lang="de-DE" sz="1800" u="sng">
                <a:cs typeface="+mn-cs"/>
              </a:rPr>
              <a:t>same</a:t>
            </a:r>
            <a:r>
              <a:rPr lang="de-DE" sz="1800">
                <a:cs typeface="+mn-cs"/>
              </a:rPr>
              <a:t>") </a:t>
            </a:r>
            <a:br>
              <a:rPr lang="de-DE" sz="1800">
                <a:cs typeface="+mn-cs"/>
              </a:rPr>
            </a:br>
            <a:r>
              <a:rPr lang="de-DE" sz="1800">
                <a:cs typeface="+mn-cs"/>
              </a:rPr>
              <a:t>				</a:t>
            </a:r>
            <a:r>
              <a:rPr lang="de-DE" b="1">
                <a:solidFill>
                  <a:schemeClr val="accent2"/>
                </a:solidFill>
                <a:cs typeface="+mn-cs"/>
              </a:rPr>
              <a:t>or</a:t>
            </a:r>
            <a:endParaRPr lang="de-DE" b="1">
              <a:cs typeface="+mn-cs"/>
            </a:endParaRPr>
          </a:p>
          <a:p>
            <a:pPr>
              <a:spcBef>
                <a:spcPct val="50000"/>
              </a:spcBef>
              <a:defRPr/>
            </a:pPr>
            <a:r>
              <a:rPr lang="de-DE" sz="1800">
                <a:cs typeface="+mn-cs"/>
              </a:rPr>
              <a:t> (b) a similar, but slightly different theme (in this case you have to tell me "</a:t>
            </a:r>
            <a:r>
              <a:rPr lang="de-DE" sz="1800" u="sng">
                <a:cs typeface="+mn-cs"/>
              </a:rPr>
              <a:t>not the same</a:t>
            </a:r>
            <a:r>
              <a:rPr lang="de-DE" sz="1800">
                <a:cs typeface="+mn-cs"/>
              </a:rPr>
              <a:t>")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de-DE" sz="1800">
                <a:cs typeface="+mn-cs"/>
              </a:rPr>
              <a:t> We will now begin with 2 practice examples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Z:\No 02\02-Var.t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822450"/>
            <a:ext cx="8915400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143000" y="685800"/>
            <a:ext cx="617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de-DE">
                <a:cs typeface="+mn-cs"/>
              </a:rPr>
              <a:t>Example 3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609600" y="5943600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800">
                <a:cs typeface="+mn-cs"/>
              </a:rPr>
              <a:t>Original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3962400" y="5943600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800">
                <a:cs typeface="+mn-cs"/>
              </a:rPr>
              <a:t>Lure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6934200" y="5943600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800">
                <a:cs typeface="+mn-cs"/>
              </a:rPr>
              <a:t>Variation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2133600" y="1270000"/>
            <a:ext cx="4292600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000">
                <a:cs typeface="+mn-cs"/>
              </a:rPr>
              <a:t>Imagine the sound of the hidden melody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854075" y="5410200"/>
            <a:ext cx="7451725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000">
                <a:cs typeface="+mn-cs"/>
              </a:rPr>
              <a:t>Do not play sound examples. Only for feedback after answer was given</a:t>
            </a:r>
          </a:p>
        </p:txBody>
      </p:sp>
      <p:pic>
        <p:nvPicPr>
          <p:cNvPr id="2" name="Ex3-lure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644008" y="5949280"/>
            <a:ext cx="360040" cy="360040"/>
          </a:xfrm>
          <a:prstGeom prst="rect">
            <a:avLst/>
          </a:prstGeom>
        </p:spPr>
      </p:pic>
      <p:pic>
        <p:nvPicPr>
          <p:cNvPr id="3" name="Ex3-original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19672" y="5949280"/>
            <a:ext cx="334392" cy="334392"/>
          </a:xfrm>
          <a:prstGeom prst="rect">
            <a:avLst/>
          </a:prstGeom>
        </p:spPr>
      </p:pic>
      <p:pic>
        <p:nvPicPr>
          <p:cNvPr id="4" name="Ex3-variation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028384" y="5949280"/>
            <a:ext cx="360040" cy="36004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advClick="0" advTm="500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0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60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60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143000" y="685800"/>
            <a:ext cx="617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de-DE">
                <a:cs typeface="+mn-cs"/>
              </a:rPr>
              <a:t>Example 3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3429000" y="3048000"/>
            <a:ext cx="15446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>
                <a:cs typeface="+mn-cs"/>
              </a:rPr>
              <a:t>Play theme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981200" y="3962400"/>
            <a:ext cx="4714875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000">
                <a:cs typeface="+mn-cs"/>
              </a:rPr>
              <a:t>Same or not the same as the hidden melody?</a:t>
            </a:r>
          </a:p>
        </p:txBody>
      </p:sp>
      <p:pic>
        <p:nvPicPr>
          <p:cNvPr id="2" name="Ex3-lure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79912" y="1988840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Z:\No 07\07-Var.t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79613"/>
            <a:ext cx="8915400" cy="291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143000" y="685800"/>
            <a:ext cx="617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de-DE">
                <a:cs typeface="+mn-cs"/>
              </a:rPr>
              <a:t>Example 4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609600" y="5943600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800">
                <a:cs typeface="+mn-cs"/>
              </a:rPr>
              <a:t>Original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3962400" y="5943600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800">
                <a:cs typeface="+mn-cs"/>
              </a:rPr>
              <a:t>Lure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6934200" y="5943600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800">
                <a:cs typeface="+mn-cs"/>
              </a:rPr>
              <a:t>Variation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2133600" y="1270000"/>
            <a:ext cx="4292600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000">
                <a:cs typeface="+mn-cs"/>
              </a:rPr>
              <a:t>Imagine the sound of the hidden melody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854075" y="5410200"/>
            <a:ext cx="7451725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000">
                <a:cs typeface="+mn-cs"/>
              </a:rPr>
              <a:t>Do not play sound examples. Only for feedback after answer was given</a:t>
            </a:r>
          </a:p>
        </p:txBody>
      </p:sp>
      <p:pic>
        <p:nvPicPr>
          <p:cNvPr id="2" name="Ex4-lure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644008" y="5949280"/>
            <a:ext cx="360040" cy="360040"/>
          </a:xfrm>
          <a:prstGeom prst="rect">
            <a:avLst/>
          </a:prstGeom>
        </p:spPr>
      </p:pic>
      <p:pic>
        <p:nvPicPr>
          <p:cNvPr id="3" name="Ex4-original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19672" y="5949280"/>
            <a:ext cx="360040" cy="360040"/>
          </a:xfrm>
          <a:prstGeom prst="rect">
            <a:avLst/>
          </a:prstGeom>
        </p:spPr>
      </p:pic>
      <p:pic>
        <p:nvPicPr>
          <p:cNvPr id="4" name="Ex4-variation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956376" y="5949280"/>
            <a:ext cx="360040" cy="36004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advClick="0" advTm="500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96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96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96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143000" y="685800"/>
            <a:ext cx="617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de-DE">
                <a:cs typeface="+mn-cs"/>
              </a:rPr>
              <a:t>Example 4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560763" y="3124200"/>
            <a:ext cx="15446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>
                <a:cs typeface="+mn-cs"/>
              </a:rPr>
              <a:t>Play theme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981200" y="3962400"/>
            <a:ext cx="4714875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000">
                <a:cs typeface="+mn-cs"/>
              </a:rPr>
              <a:t>Same or not the same as the hidden melody?</a:t>
            </a:r>
          </a:p>
        </p:txBody>
      </p:sp>
      <p:pic>
        <p:nvPicPr>
          <p:cNvPr id="2" name="Ex4-origina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03216" y="2112144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Z:\No 08\08-Var.t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98625"/>
            <a:ext cx="8839200" cy="285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143000" y="533400"/>
            <a:ext cx="617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de-DE">
                <a:cs typeface="+mn-cs"/>
              </a:rPr>
              <a:t>Example 5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609600" y="5943600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800">
                <a:cs typeface="+mn-cs"/>
              </a:rPr>
              <a:t>Original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962400" y="5943600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800">
                <a:cs typeface="+mn-cs"/>
              </a:rPr>
              <a:t>Lure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6934200" y="5943600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800">
                <a:cs typeface="+mn-cs"/>
              </a:rPr>
              <a:t>Variation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2209800" y="1143000"/>
            <a:ext cx="4292600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000">
                <a:cs typeface="+mn-cs"/>
              </a:rPr>
              <a:t>Imagine the sound of the hidden melody</a:t>
            </a: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854075" y="5410200"/>
            <a:ext cx="7451725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000">
                <a:cs typeface="+mn-cs"/>
              </a:rPr>
              <a:t>Do not play sound examples. Only for feedback after answer was given</a:t>
            </a:r>
          </a:p>
        </p:txBody>
      </p:sp>
      <p:pic>
        <p:nvPicPr>
          <p:cNvPr id="2" name="Ex5-lure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644008" y="5949280"/>
            <a:ext cx="360040" cy="360040"/>
          </a:xfrm>
          <a:prstGeom prst="rect">
            <a:avLst/>
          </a:prstGeom>
        </p:spPr>
      </p:pic>
      <p:pic>
        <p:nvPicPr>
          <p:cNvPr id="3" name="Ex5-original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91680" y="5949280"/>
            <a:ext cx="360040" cy="360040"/>
          </a:xfrm>
          <a:prstGeom prst="rect">
            <a:avLst/>
          </a:prstGeom>
        </p:spPr>
      </p:pic>
      <p:pic>
        <p:nvPicPr>
          <p:cNvPr id="4" name="Ex5-variation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956376" y="5949280"/>
            <a:ext cx="360040" cy="36004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advClick="0" advTm="500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0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0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60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143000" y="685800"/>
            <a:ext cx="617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de-DE">
                <a:cs typeface="+mn-cs"/>
              </a:rPr>
              <a:t>Example 5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429000" y="3124200"/>
            <a:ext cx="15446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>
                <a:cs typeface="+mn-cs"/>
              </a:rPr>
              <a:t>Play theme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981200" y="3962400"/>
            <a:ext cx="4714875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000">
                <a:cs typeface="+mn-cs"/>
              </a:rPr>
              <a:t>Same or not the same as the hidden melody?</a:t>
            </a:r>
          </a:p>
        </p:txBody>
      </p:sp>
      <p:pic>
        <p:nvPicPr>
          <p:cNvPr id="2" name="Ex5-lure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79912" y="2112144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447800" y="1600200"/>
            <a:ext cx="6248400" cy="255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5400">
                <a:cs typeface="+mn-cs"/>
              </a:rPr>
              <a:t>Thank you for taking part in this experiment!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1026"/>
          <p:cNvSpPr txBox="1">
            <a:spLocks noChangeArrowheads="1"/>
          </p:cNvSpPr>
          <p:nvPr/>
        </p:nvSpPr>
        <p:spPr bwMode="auto">
          <a:xfrm>
            <a:off x="533400" y="381000"/>
            <a:ext cx="8610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de-DE" sz="2800">
                <a:cs typeface="+mn-cs"/>
              </a:rPr>
              <a:t>List of compositions used for the inner hearing test</a:t>
            </a:r>
            <a:endParaRPr lang="de-DE" sz="1400">
              <a:cs typeface="+mn-cs"/>
            </a:endParaRPr>
          </a:p>
        </p:txBody>
      </p:sp>
      <p:graphicFrame>
        <p:nvGraphicFramePr>
          <p:cNvPr id="29777" name="Group 1105"/>
          <p:cNvGraphicFramePr>
            <a:graphicFrameLocks noGrp="1"/>
          </p:cNvGraphicFramePr>
          <p:nvPr/>
        </p:nvGraphicFramePr>
        <p:xfrm>
          <a:off x="609600" y="1219200"/>
          <a:ext cx="8229600" cy="5180184"/>
        </p:xfrm>
        <a:graphic>
          <a:graphicData uri="http://schemas.openxmlformats.org/drawingml/2006/table">
            <a:tbl>
              <a:tblPr/>
              <a:tblGrid>
                <a:gridCol w="1143000"/>
                <a:gridCol w="1143000"/>
                <a:gridCol w="4419600"/>
                <a:gridCol w="1524000"/>
              </a:tblGrid>
              <a:tr h="76190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Number</a:t>
                      </a:r>
                      <a:endParaRPr kumimoji="0" lang="de-DE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Composer</a:t>
                      </a:r>
                      <a:endParaRPr kumimoji="0" lang="de-DE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  <a:cs typeface="Times New Roman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Composition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Variation No</a:t>
                      </a:r>
                      <a:endParaRPr kumimoji="0" lang="de-DE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  <a:cs typeface="Times New Roman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33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Warm-up 1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Verdi</a:t>
                      </a: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 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Rigoletto</a:t>
                      </a:r>
                      <a:r>
                        <a:rPr kumimoji="0" lang="it-IT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, Act 3, "La donna e mobile"</a:t>
                      </a: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 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By Brodsky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4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Warm-up 2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Beethoven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Six variations on a Swiss Song</a:t>
                      </a:r>
                      <a:r>
                        <a:rPr kumimoji="0" lang="en-GB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 (Woo 66) </a:t>
                      </a:r>
                      <a:endParaRPr kumimoji="0" lang="de-DE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  <a:cs typeface="Times New Roman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190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Mozart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Variations for solo piano</a:t>
                      </a:r>
                      <a:r>
                        <a:rPr kumimoji="0" lang="en-GB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, No 13, "Air varie", (communement dit Wilhelm van Nassau,) KV 25</a:t>
                      </a: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 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85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Mozart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Ten variations in G </a:t>
                      </a: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on the Aria "Unser dummer Pöberl meint</a:t>
                      </a:r>
                      <a:r>
                        <a:rPr kumimoji="0" lang="ja-JP" alt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Times New Roman" charset="0"/>
                        </a:rPr>
                        <a:t>”</a:t>
                      </a: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 from the Singspiel </a:t>
                      </a:r>
                      <a:r>
                        <a:rPr kumimoji="0" lang="de-DE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Die Pilger von Mekka</a:t>
                      </a: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 by Christoph Willibald Gluck, KV 455.</a:t>
                      </a: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 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3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Sweelinck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"Unter der Linden grüne"</a:t>
                      </a: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 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1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4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Mozart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Variations for solo piano</a:t>
                      </a:r>
                      <a:r>
                        <a:rPr kumimoji="0" lang="en-GB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, No 2, "Je suis Lindor", KV 299a</a:t>
                      </a: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 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190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Mozart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Variations for solo piano</a:t>
                      </a:r>
                      <a:r>
                        <a:rPr kumimoji="0" lang="it-IT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, No 4, "La belle Francaise", KV 300f</a:t>
                      </a:r>
                      <a:r>
                        <a:rPr kumimoji="0" lang="de-D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 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1143000" y="457200"/>
            <a:ext cx="7010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de-DE" sz="3600">
                <a:cs typeface="+mn-cs"/>
              </a:rPr>
              <a:t>Solutions for the inner hearing test</a:t>
            </a:r>
            <a:endParaRPr lang="de-DE" sz="1800">
              <a:cs typeface="+mn-cs"/>
            </a:endParaRPr>
          </a:p>
        </p:txBody>
      </p:sp>
      <p:graphicFrame>
        <p:nvGraphicFramePr>
          <p:cNvPr id="30795" name="Group 75"/>
          <p:cNvGraphicFramePr>
            <a:graphicFrameLocks noGrp="1"/>
          </p:cNvGraphicFramePr>
          <p:nvPr/>
        </p:nvGraphicFramePr>
        <p:xfrm>
          <a:off x="457200" y="1295400"/>
          <a:ext cx="8077200" cy="5029200"/>
        </p:xfrm>
        <a:graphic>
          <a:graphicData uri="http://schemas.openxmlformats.org/drawingml/2006/table">
            <a:tbl>
              <a:tblPr/>
              <a:tblGrid>
                <a:gridCol w="1958975"/>
                <a:gridCol w="2994025"/>
                <a:gridCol w="1409700"/>
                <a:gridCol w="1714500"/>
              </a:tblGrid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Number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Played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Same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Not same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Warm-up 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Theme (same)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Warm-up 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Lure (not the same)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Theme (same)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Lure (not the same)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Lure (not the same)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Theme (same)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Lure (not the same)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Z:\Brodsky-warmup\Brodsky Var.t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868488"/>
            <a:ext cx="8839200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514600" y="533400"/>
            <a:ext cx="419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de-DE">
                <a:cs typeface="+mn-cs"/>
              </a:rPr>
              <a:t>Warm-up 1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514600" y="1270000"/>
            <a:ext cx="4292600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000">
                <a:cs typeface="+mn-cs"/>
              </a:rPr>
              <a:t>Imagine the sound of the hidden melody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09600" y="5943600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800" dirty="0">
                <a:cs typeface="+mn-cs"/>
              </a:rPr>
              <a:t>Original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962400" y="5943600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800">
                <a:cs typeface="+mn-cs"/>
              </a:rPr>
              <a:t>Lure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6934200" y="5943600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800">
                <a:cs typeface="+mn-cs"/>
              </a:rPr>
              <a:t>Variation</a:t>
            </a: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854075" y="5410200"/>
            <a:ext cx="7451725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000">
                <a:cs typeface="+mn-cs"/>
              </a:rPr>
              <a:t>Do not play sound examples. Only for feedback after answer was given</a:t>
            </a:r>
          </a:p>
        </p:txBody>
      </p:sp>
      <p:pic>
        <p:nvPicPr>
          <p:cNvPr id="2" name="Warm-up1-origina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19672" y="6021288"/>
            <a:ext cx="288032" cy="288032"/>
          </a:xfrm>
          <a:prstGeom prst="rect">
            <a:avLst/>
          </a:prstGeom>
        </p:spPr>
      </p:pic>
      <p:pic>
        <p:nvPicPr>
          <p:cNvPr id="3" name="Warm-up1-variation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028384" y="6021288"/>
            <a:ext cx="288032" cy="288032"/>
          </a:xfrm>
          <a:prstGeom prst="rect">
            <a:avLst/>
          </a:prstGeom>
        </p:spPr>
      </p:pic>
      <p:pic>
        <p:nvPicPr>
          <p:cNvPr id="4" name="Warm-up1-lure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644008" y="6021288"/>
            <a:ext cx="288032" cy="288032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advClick="0" advTm="500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30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30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30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209800" y="533400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de-DE">
                <a:cs typeface="+mn-cs"/>
              </a:rPr>
              <a:t>Warm-up 1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560763" y="3048000"/>
            <a:ext cx="15446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>
                <a:cs typeface="+mn-cs"/>
              </a:rPr>
              <a:t>Play theme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981200" y="3886200"/>
            <a:ext cx="4724400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de-DE" sz="2000">
                <a:cs typeface="+mn-cs"/>
              </a:rPr>
              <a:t>Same or not the same as the hidden melody?</a:t>
            </a:r>
          </a:p>
        </p:txBody>
      </p:sp>
      <p:pic>
        <p:nvPicPr>
          <p:cNvPr id="3" name="Warm-up1-origina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03216" y="2040136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2133600" y="457200"/>
            <a:ext cx="472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de-DE">
              <a:cs typeface="+mn-cs"/>
            </a:endParaRPr>
          </a:p>
        </p:txBody>
      </p:sp>
      <p:pic>
        <p:nvPicPr>
          <p:cNvPr id="6147" name="Picture 3" descr="Z:\No 15\15-Var.t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31988"/>
            <a:ext cx="8915400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514600" y="533400"/>
            <a:ext cx="419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de-DE">
                <a:cs typeface="+mn-cs"/>
              </a:rPr>
              <a:t>Warm-up 2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609600" y="5943600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800">
                <a:cs typeface="+mn-cs"/>
              </a:rPr>
              <a:t>Original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3962400" y="5943600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800">
                <a:cs typeface="+mn-cs"/>
              </a:rPr>
              <a:t>Lure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6934200" y="5943600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800">
                <a:cs typeface="+mn-cs"/>
              </a:rPr>
              <a:t>Variation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2514600" y="1270000"/>
            <a:ext cx="4292600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000">
                <a:cs typeface="+mn-cs"/>
              </a:rPr>
              <a:t>Imagine the sound of the hidden melody</a:t>
            </a: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854075" y="5410200"/>
            <a:ext cx="7451725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000">
                <a:cs typeface="+mn-cs"/>
              </a:rPr>
              <a:t>Do not play sound examples. Only for feedback after answer was given</a:t>
            </a:r>
          </a:p>
        </p:txBody>
      </p:sp>
      <p:pic>
        <p:nvPicPr>
          <p:cNvPr id="5" name="Warm-up2-lure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644008" y="5949280"/>
            <a:ext cx="360040" cy="360040"/>
          </a:xfrm>
          <a:prstGeom prst="rect">
            <a:avLst/>
          </a:prstGeom>
        </p:spPr>
      </p:pic>
      <p:pic>
        <p:nvPicPr>
          <p:cNvPr id="6" name="Warm-up2-original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47664" y="5949280"/>
            <a:ext cx="360040" cy="360040"/>
          </a:xfrm>
          <a:prstGeom prst="rect">
            <a:avLst/>
          </a:prstGeom>
        </p:spPr>
      </p:pic>
      <p:pic>
        <p:nvPicPr>
          <p:cNvPr id="7" name="Warm-up2-variation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028384" y="5949280"/>
            <a:ext cx="360040" cy="36004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advClick="0" advTm="500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40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40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400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514600" y="533400"/>
            <a:ext cx="419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de-DE">
                <a:cs typeface="+mn-cs"/>
              </a:rPr>
              <a:t>Warm-up 2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886200" y="3124200"/>
            <a:ext cx="15446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>
                <a:cs typeface="+mn-cs"/>
              </a:rPr>
              <a:t>Play theme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2286000" y="3962400"/>
            <a:ext cx="4714875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000">
                <a:cs typeface="+mn-cs"/>
              </a:rPr>
              <a:t>Same or not the same as the hidden melody?</a:t>
            </a:r>
          </a:p>
        </p:txBody>
      </p:sp>
      <p:pic>
        <p:nvPicPr>
          <p:cNvPr id="3" name="Warm-up2-lure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11960" y="2060848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295400" y="4572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de-DE">
                <a:cs typeface="+mn-cs"/>
              </a:rPr>
              <a:t>Example 1</a:t>
            </a:r>
          </a:p>
        </p:txBody>
      </p:sp>
      <p:pic>
        <p:nvPicPr>
          <p:cNvPr id="8195" name="Picture 3" descr="Z:\No 13\13-Var.t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58913"/>
            <a:ext cx="8915400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609600" y="5943600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800">
                <a:cs typeface="+mn-cs"/>
              </a:rPr>
              <a:t>Original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962400" y="5943600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800">
                <a:cs typeface="+mn-cs"/>
              </a:rPr>
              <a:t>Lure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6934200" y="5943600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800">
                <a:cs typeface="+mn-cs"/>
              </a:rPr>
              <a:t>Variation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2286000" y="990600"/>
            <a:ext cx="4292600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000">
                <a:cs typeface="+mn-cs"/>
              </a:rPr>
              <a:t>Imagine the sound of the hidden melody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854075" y="5410200"/>
            <a:ext cx="7451725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000">
                <a:cs typeface="+mn-cs"/>
              </a:rPr>
              <a:t>Do not play sound examples. Only for feedback after answer was given</a:t>
            </a:r>
          </a:p>
        </p:txBody>
      </p:sp>
      <p:pic>
        <p:nvPicPr>
          <p:cNvPr id="2" name="Ex1-lure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572000" y="5949280"/>
            <a:ext cx="360040" cy="360040"/>
          </a:xfrm>
          <a:prstGeom prst="rect">
            <a:avLst/>
          </a:prstGeom>
        </p:spPr>
      </p:pic>
      <p:pic>
        <p:nvPicPr>
          <p:cNvPr id="3" name="Ex1-original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19672" y="5949280"/>
            <a:ext cx="360040" cy="360040"/>
          </a:xfrm>
          <a:prstGeom prst="rect">
            <a:avLst/>
          </a:prstGeom>
        </p:spPr>
      </p:pic>
      <p:pic>
        <p:nvPicPr>
          <p:cNvPr id="4" name="Ex1-variation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028384" y="5949280"/>
            <a:ext cx="360040" cy="36004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advClick="0" advTm="500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9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29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29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676400" y="685800"/>
            <a:ext cx="533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de-DE">
                <a:cs typeface="+mn-cs"/>
              </a:rPr>
              <a:t>Example 1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636963" y="3124200"/>
            <a:ext cx="15446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>
                <a:cs typeface="+mn-cs"/>
              </a:rPr>
              <a:t>Play theme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981200" y="3962400"/>
            <a:ext cx="4714875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000">
                <a:cs typeface="+mn-cs"/>
              </a:rPr>
              <a:t>Same or not the same as the hidden melody?</a:t>
            </a:r>
          </a:p>
        </p:txBody>
      </p:sp>
      <p:pic>
        <p:nvPicPr>
          <p:cNvPr id="2" name="Ex1-origina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95936" y="2112144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752600" y="609600"/>
            <a:ext cx="487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de-DE">
                <a:cs typeface="+mn-cs"/>
              </a:rPr>
              <a:t>Example 2</a:t>
            </a:r>
          </a:p>
        </p:txBody>
      </p:sp>
      <p:pic>
        <p:nvPicPr>
          <p:cNvPr id="10243" name="Picture 3" descr="Z:\No 05\05-Var.t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08188"/>
            <a:ext cx="8839200" cy="298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609600" y="5943600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800" dirty="0">
                <a:cs typeface="+mn-cs"/>
              </a:rPr>
              <a:t>Original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962400" y="5943600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800">
                <a:cs typeface="+mn-cs"/>
              </a:rPr>
              <a:t>Lure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6934200" y="5943600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800">
                <a:cs typeface="+mn-cs"/>
              </a:rPr>
              <a:t>Variation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2133600" y="1270000"/>
            <a:ext cx="4292600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000">
                <a:cs typeface="+mn-cs"/>
              </a:rPr>
              <a:t>Imagine the sound of the hidden melody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854075" y="5410200"/>
            <a:ext cx="7451725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000">
                <a:cs typeface="+mn-cs"/>
              </a:rPr>
              <a:t>Do not play sound examples. Only for feedback after answer was given</a:t>
            </a:r>
          </a:p>
        </p:txBody>
      </p:sp>
      <p:pic>
        <p:nvPicPr>
          <p:cNvPr id="2" name="Ex2-origina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19672" y="5949280"/>
            <a:ext cx="360040" cy="360040"/>
          </a:xfrm>
          <a:prstGeom prst="rect">
            <a:avLst/>
          </a:prstGeom>
        </p:spPr>
      </p:pic>
      <p:pic>
        <p:nvPicPr>
          <p:cNvPr id="3" name="Ex2-lure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716016" y="5949280"/>
            <a:ext cx="360040" cy="360040"/>
          </a:xfrm>
          <a:prstGeom prst="rect">
            <a:avLst/>
          </a:prstGeom>
        </p:spPr>
      </p:pic>
      <p:pic>
        <p:nvPicPr>
          <p:cNvPr id="4" name="Ex2-variation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028384" y="5949280"/>
            <a:ext cx="360040" cy="36004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advClick="0" advTm="500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87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87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87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617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de-DE">
                <a:cs typeface="+mn-cs"/>
              </a:rPr>
              <a:t>Example 2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429000" y="3048000"/>
            <a:ext cx="15446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>
                <a:cs typeface="+mn-cs"/>
              </a:rPr>
              <a:t>Play theme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1981200" y="3962400"/>
            <a:ext cx="4714875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de-DE" sz="2000">
                <a:cs typeface="+mn-cs"/>
              </a:rPr>
              <a:t>Same or not the same as the hidden melody?</a:t>
            </a:r>
          </a:p>
        </p:txBody>
      </p:sp>
      <p:pic>
        <p:nvPicPr>
          <p:cNvPr id="2" name="Ex2-lure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03216" y="1988840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2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Standarddesign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ＭＳ Ｐゴシック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552</Words>
  <Application>Microsoft Macintosh PowerPoint</Application>
  <PresentationFormat>Bildschirmpräsentation (4:3)</PresentationFormat>
  <Paragraphs>126</Paragraphs>
  <Slides>18</Slides>
  <Notes>0</Notes>
  <HiddenSlides>0</HiddenSlides>
  <MMClips>28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3" baseType="lpstr">
      <vt:lpstr>Times New Roman</vt:lpstr>
      <vt:lpstr>ＭＳ Ｐゴシック</vt:lpstr>
      <vt:lpstr>Arial</vt:lpstr>
      <vt:lpstr>Calibri</vt:lpstr>
      <vt:lpstr>Standarddesign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Hochschule für Musik und Theater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Kein Folientitel</dc:title>
  <dc:creator>Jiin Lee</dc:creator>
  <cp:lastModifiedBy>Reinhard Kopiez</cp:lastModifiedBy>
  <cp:revision>35</cp:revision>
  <dcterms:created xsi:type="dcterms:W3CDTF">2002-06-26T07:46:43Z</dcterms:created>
  <dcterms:modified xsi:type="dcterms:W3CDTF">2012-06-10T12:57:33Z</dcterms:modified>
</cp:coreProperties>
</file>